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73" r:id="rId3"/>
    <p:sldId id="295" r:id="rId4"/>
    <p:sldId id="258" r:id="rId5"/>
    <p:sldId id="292" r:id="rId6"/>
    <p:sldId id="291" r:id="rId7"/>
    <p:sldId id="288" r:id="rId8"/>
    <p:sldId id="289" r:id="rId9"/>
    <p:sldId id="274" r:id="rId10"/>
    <p:sldId id="293" r:id="rId11"/>
    <p:sldId id="262" r:id="rId12"/>
    <p:sldId id="275" r:id="rId13"/>
    <p:sldId id="290" r:id="rId14"/>
    <p:sldId id="294" r:id="rId15"/>
    <p:sldId id="266" r:id="rId16"/>
    <p:sldId id="286" r:id="rId17"/>
    <p:sldId id="28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28" autoAdjust="0"/>
  </p:normalViewPr>
  <p:slideViewPr>
    <p:cSldViewPr>
      <p:cViewPr>
        <p:scale>
          <a:sx n="60" d="100"/>
          <a:sy n="60" d="100"/>
        </p:scale>
        <p:origin x="-1656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26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142E0B-90E6-4FE4-8547-05806D96CD1E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</dgm:pt>
    <dgm:pt modelId="{1927402E-A99A-4056-9AAF-6A7E0F711B26}">
      <dgm:prSet phldrT="[Text]"/>
      <dgm:spPr/>
      <dgm:t>
        <a:bodyPr/>
        <a:lstStyle/>
        <a:p>
          <a:r>
            <a:rPr lang="en-US" dirty="0" smtClean="0"/>
            <a:t>Text us to receive your account balance!</a:t>
          </a:r>
          <a:endParaRPr lang="en-US" dirty="0"/>
        </a:p>
      </dgm:t>
    </dgm:pt>
    <dgm:pt modelId="{8E58C8D0-BF3C-4328-BF44-CF12F2C56F24}" type="parTrans" cxnId="{40871506-A96C-439D-B994-67D7568E4A3D}">
      <dgm:prSet/>
      <dgm:spPr/>
      <dgm:t>
        <a:bodyPr/>
        <a:lstStyle/>
        <a:p>
          <a:endParaRPr lang="en-US"/>
        </a:p>
      </dgm:t>
    </dgm:pt>
    <dgm:pt modelId="{F3B305F7-8C7C-4148-A9E3-AB3B028BC0EE}" type="sibTrans" cxnId="{40871506-A96C-439D-B994-67D7568E4A3D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7165B97-735C-45F3-B654-1F238CE04B58}" type="pres">
      <dgm:prSet presAssocID="{64142E0B-90E6-4FE4-8547-05806D96CD1E}" presName="Name0" presStyleCnt="0">
        <dgm:presLayoutVars>
          <dgm:chMax val="7"/>
          <dgm:chPref val="7"/>
          <dgm:dir/>
        </dgm:presLayoutVars>
      </dgm:prSet>
      <dgm:spPr/>
    </dgm:pt>
    <dgm:pt modelId="{ADE1D2AE-4845-426F-8D10-E7EE3051DB40}" type="pres">
      <dgm:prSet presAssocID="{1927402E-A99A-4056-9AAF-6A7E0F711B26}" presName="parTx1" presStyleLbl="node1" presStyleIdx="0" presStyleCnt="1"/>
      <dgm:spPr/>
      <dgm:t>
        <a:bodyPr/>
        <a:lstStyle/>
        <a:p>
          <a:endParaRPr lang="en-US"/>
        </a:p>
      </dgm:t>
    </dgm:pt>
    <dgm:pt modelId="{0C6992C1-32E3-49FA-8FC2-F7133F6B7961}" type="pres">
      <dgm:prSet presAssocID="{F3B305F7-8C7C-4148-A9E3-AB3B028BC0EE}" presName="picture1" presStyleCnt="0"/>
      <dgm:spPr/>
    </dgm:pt>
    <dgm:pt modelId="{9C484C7F-6E11-479F-A914-DC63D6B63CBC}" type="pres">
      <dgm:prSet presAssocID="{F3B305F7-8C7C-4148-A9E3-AB3B028BC0EE}" presName="imageRepeatNode" presStyleLbl="fgImgPlace1" presStyleIdx="0" presStyleCnt="1"/>
      <dgm:spPr/>
      <dgm:t>
        <a:bodyPr/>
        <a:lstStyle/>
        <a:p>
          <a:endParaRPr lang="en-US"/>
        </a:p>
      </dgm:t>
    </dgm:pt>
  </dgm:ptLst>
  <dgm:cxnLst>
    <dgm:cxn modelId="{F5E47AE9-9F04-4C28-804A-DEB6420368A2}" type="presOf" srcId="{F3B305F7-8C7C-4148-A9E3-AB3B028BC0EE}" destId="{9C484C7F-6E11-479F-A914-DC63D6B63CBC}" srcOrd="0" destOrd="0" presId="urn:microsoft.com/office/officeart/2008/layout/AscendingPictureAccentProcess"/>
    <dgm:cxn modelId="{8FE0A1ED-F43B-47FF-816E-AEF66A6D5A44}" type="presOf" srcId="{64142E0B-90E6-4FE4-8547-05806D96CD1E}" destId="{87165B97-735C-45F3-B654-1F238CE04B58}" srcOrd="0" destOrd="0" presId="urn:microsoft.com/office/officeart/2008/layout/AscendingPictureAccentProcess"/>
    <dgm:cxn modelId="{40871506-A96C-439D-B994-67D7568E4A3D}" srcId="{64142E0B-90E6-4FE4-8547-05806D96CD1E}" destId="{1927402E-A99A-4056-9AAF-6A7E0F711B26}" srcOrd="0" destOrd="0" parTransId="{8E58C8D0-BF3C-4328-BF44-CF12F2C56F24}" sibTransId="{F3B305F7-8C7C-4148-A9E3-AB3B028BC0EE}"/>
    <dgm:cxn modelId="{2921B1C5-5BEA-4492-9B22-2C9C63CA6A86}" type="presOf" srcId="{1927402E-A99A-4056-9AAF-6A7E0F711B26}" destId="{ADE1D2AE-4845-426F-8D10-E7EE3051DB40}" srcOrd="0" destOrd="0" presId="urn:microsoft.com/office/officeart/2008/layout/AscendingPictureAccentProcess"/>
    <dgm:cxn modelId="{2C465C7D-F9E6-49AC-B9B8-C65271CA90D2}" type="presParOf" srcId="{87165B97-735C-45F3-B654-1F238CE04B58}" destId="{ADE1D2AE-4845-426F-8D10-E7EE3051DB40}" srcOrd="0" destOrd="0" presId="urn:microsoft.com/office/officeart/2008/layout/AscendingPictureAccentProcess"/>
    <dgm:cxn modelId="{C60D5221-6BF3-4A2B-828C-B7E7B918DD3C}" type="presParOf" srcId="{87165B97-735C-45F3-B654-1F238CE04B58}" destId="{0C6992C1-32E3-49FA-8FC2-F7133F6B7961}" srcOrd="1" destOrd="0" presId="urn:microsoft.com/office/officeart/2008/layout/AscendingPictureAccentProcess"/>
    <dgm:cxn modelId="{3318DC88-40D8-4494-B9E6-34B8CCC58C72}" type="presParOf" srcId="{0C6992C1-32E3-49FA-8FC2-F7133F6B7961}" destId="{9C484C7F-6E11-479F-A914-DC63D6B63CBC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793039-378E-49DC-AA1F-347BB3A40081}" type="doc">
      <dgm:prSet loTypeId="urn:microsoft.com/office/officeart/2008/layout/TitledPictureBlocks" loCatId="picture" qsTypeId="urn:microsoft.com/office/officeart/2005/8/quickstyle/simple1" qsCatId="simple" csTypeId="urn:microsoft.com/office/officeart/2005/8/colors/accent1_2" csCatId="accent1" phldr="1"/>
      <dgm:spPr/>
    </dgm:pt>
    <dgm:pt modelId="{4D77BE57-B8FF-4FA7-BB30-02E40A7F730B}">
      <dgm:prSet phldrT="[Text]" custT="1"/>
      <dgm:spPr/>
      <dgm:t>
        <a:bodyPr/>
        <a:lstStyle/>
        <a:p>
          <a:r>
            <a:rPr lang="en-US" sz="1600" dirty="0" smtClean="0"/>
            <a:t>Got a question?  Call a P&amp;A Customer Service Representative today!</a:t>
          </a:r>
          <a:endParaRPr lang="en-US" sz="1600" dirty="0"/>
        </a:p>
      </dgm:t>
    </dgm:pt>
    <dgm:pt modelId="{3CB3C58F-9397-4044-A076-382E05B92916}" type="parTrans" cxnId="{D2B3E78F-75B5-4011-B8B0-C14F405147C8}">
      <dgm:prSet/>
      <dgm:spPr/>
      <dgm:t>
        <a:bodyPr/>
        <a:lstStyle/>
        <a:p>
          <a:endParaRPr lang="en-US"/>
        </a:p>
      </dgm:t>
    </dgm:pt>
    <dgm:pt modelId="{EB29C7A4-CFCC-416C-A2BC-2D0889CE6031}" type="sibTrans" cxnId="{D2B3E78F-75B5-4011-B8B0-C14F405147C8}">
      <dgm:prSet/>
      <dgm:spPr/>
      <dgm:t>
        <a:bodyPr/>
        <a:lstStyle/>
        <a:p>
          <a:endParaRPr lang="en-US"/>
        </a:p>
      </dgm:t>
    </dgm:pt>
    <dgm:pt modelId="{A5E16F01-DA13-484B-9362-1FCE43B6B3C9}" type="pres">
      <dgm:prSet presAssocID="{05793039-378E-49DC-AA1F-347BB3A40081}" presName="rootNode" presStyleCnt="0">
        <dgm:presLayoutVars>
          <dgm:chMax/>
          <dgm:chPref/>
          <dgm:dir/>
          <dgm:animLvl val="lvl"/>
        </dgm:presLayoutVars>
      </dgm:prSet>
      <dgm:spPr/>
    </dgm:pt>
    <dgm:pt modelId="{AACCD96C-A926-41F6-B5B2-A01CAC14BF49}" type="pres">
      <dgm:prSet presAssocID="{4D77BE57-B8FF-4FA7-BB30-02E40A7F730B}" presName="composite" presStyleCnt="0"/>
      <dgm:spPr/>
    </dgm:pt>
    <dgm:pt modelId="{F1285319-C8B2-47C9-9E78-4D7C369FDC8C}" type="pres">
      <dgm:prSet presAssocID="{4D77BE57-B8FF-4FA7-BB30-02E40A7F730B}" presName="ParentText" presStyleLbl="node1" presStyleIdx="0" presStyleCnt="1" custScaleX="111648" custScaleY="2107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863DB3-8FA3-4AA9-BC07-79ECADC8A4B1}" type="pres">
      <dgm:prSet presAssocID="{4D77BE57-B8FF-4FA7-BB30-02E40A7F730B}" presName="Image" presStyleLbl="b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F496BCF2-7054-4977-8FE3-11351917C94B}" type="pres">
      <dgm:prSet presAssocID="{4D77BE57-B8FF-4FA7-BB30-02E40A7F730B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9BCB097-82BA-4A0E-9660-CABE8477952A}" type="presOf" srcId="{4D77BE57-B8FF-4FA7-BB30-02E40A7F730B}" destId="{F1285319-C8B2-47C9-9E78-4D7C369FDC8C}" srcOrd="0" destOrd="0" presId="urn:microsoft.com/office/officeart/2008/layout/TitledPictureBlocks"/>
    <dgm:cxn modelId="{9C586348-5C29-4F94-94F3-683C2C3A66B8}" type="presOf" srcId="{05793039-378E-49DC-AA1F-347BB3A40081}" destId="{A5E16F01-DA13-484B-9362-1FCE43B6B3C9}" srcOrd="0" destOrd="0" presId="urn:microsoft.com/office/officeart/2008/layout/TitledPictureBlocks"/>
    <dgm:cxn modelId="{D2B3E78F-75B5-4011-B8B0-C14F405147C8}" srcId="{05793039-378E-49DC-AA1F-347BB3A40081}" destId="{4D77BE57-B8FF-4FA7-BB30-02E40A7F730B}" srcOrd="0" destOrd="0" parTransId="{3CB3C58F-9397-4044-A076-382E05B92916}" sibTransId="{EB29C7A4-CFCC-416C-A2BC-2D0889CE6031}"/>
    <dgm:cxn modelId="{20DE1FE9-40DE-4457-BC9F-ADF8A7AF92C7}" type="presParOf" srcId="{A5E16F01-DA13-484B-9362-1FCE43B6B3C9}" destId="{AACCD96C-A926-41F6-B5B2-A01CAC14BF49}" srcOrd="0" destOrd="0" presId="urn:microsoft.com/office/officeart/2008/layout/TitledPictureBlocks"/>
    <dgm:cxn modelId="{1102D8BD-A7F1-4703-8100-1E6CE0992E35}" type="presParOf" srcId="{AACCD96C-A926-41F6-B5B2-A01CAC14BF49}" destId="{F1285319-C8B2-47C9-9E78-4D7C369FDC8C}" srcOrd="0" destOrd="0" presId="urn:microsoft.com/office/officeart/2008/layout/TitledPictureBlocks"/>
    <dgm:cxn modelId="{32703F40-4C8C-4213-9FA7-4DEB63B23602}" type="presParOf" srcId="{AACCD96C-A926-41F6-B5B2-A01CAC14BF49}" destId="{08863DB3-8FA3-4AA9-BC07-79ECADC8A4B1}" srcOrd="1" destOrd="0" presId="urn:microsoft.com/office/officeart/2008/layout/TitledPictureBlocks"/>
    <dgm:cxn modelId="{F8DF5B40-0F9B-4AB5-A42F-DEE7A31B31EA}" type="presParOf" srcId="{AACCD96C-A926-41F6-B5B2-A01CAC14BF49}" destId="{F496BCF2-7054-4977-8FE3-11351917C94B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98325-1B58-4D8A-BCC4-2D002ABD86E8}" type="datetimeFigureOut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4E528-F06E-4A36-A73C-54EA8CDEAA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3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4E528-F06E-4A36-A73C-54EA8CDEAA8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77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C19-7626-4FC7-B8A4-E8B21E806B04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580A-2094-4A58-8069-70153791FB2F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9D2B-8F6A-40E6-9E4B-19BEEC06A3EE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207B-461E-41C0-A658-9B89335D4B95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6FA8-C7B8-4280-BDC4-202D20B92954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A23D9-DE5A-4C73-8AB7-779E4D90E5AA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57CA-08CE-4E44-87B6-3CC64E5D1A71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E77C0-0BAB-4861-A7D2-9EA2CBDDDE7A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E04D-7A82-4FC7-93E4-287515CFF0CC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E678-C9F8-497B-8260-E92C8A349C3E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03E7-8F06-49F2-B153-7D3FA38F9253}" type="datetime1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D9B53E0-AB8C-4B54-9018-646A3E5E13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9E4D3D8-715F-4C58-870B-7DB8F1020AF0}" type="datetime1">
              <a:rPr lang="en-US" smtClean="0"/>
              <a:pPr/>
              <a:t>10/14/2013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admin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dmin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95400"/>
            <a:ext cx="8310695" cy="1676401"/>
          </a:xfrm>
        </p:spPr>
        <p:txBody>
          <a:bodyPr>
            <a:normAutofit/>
          </a:bodyPr>
          <a:lstStyle/>
          <a:p>
            <a:pPr algn="ctr"/>
            <a:r>
              <a:rPr lang="en-US" sz="49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Flexible Spending Account (FSA)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2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70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sz="2700" dirty="0" smtClean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 </a:t>
            </a:r>
            <a:r>
              <a:rPr lang="en-US" sz="270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</a:t>
            </a:r>
            <a:r>
              <a:rPr lang="en-US" sz="2700" dirty="0" smtClean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Enrollment Information</a:t>
            </a:r>
            <a:endParaRPr lang="en-US" sz="2700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486400"/>
            <a:ext cx="7924800" cy="1066800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Buffalo | New York City | Los Angeles | Raleigh | Baltimore</a:t>
            </a:r>
            <a:endParaRPr 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http://upload.wikimedia.org/wikipedia/en/1/19/Sonoma_County_ca_se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276600"/>
            <a:ext cx="1828800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7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Qualifying Events</a:t>
            </a:r>
            <a:b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700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Medical Account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20000" cy="464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change in your legal status (e.g., marriage, death of your Spouse, divorce, legal </a:t>
            </a:r>
            <a:r>
              <a:rPr lang="en-US" dirty="0" smtClean="0"/>
              <a:t>separation or </a:t>
            </a:r>
            <a:r>
              <a:rPr lang="en-US" dirty="0"/>
              <a:t>annulment</a:t>
            </a:r>
            <a:r>
              <a:rPr lang="en-US" dirty="0" smtClean="0"/>
              <a:t>).</a:t>
            </a:r>
          </a:p>
          <a:p>
            <a:r>
              <a:rPr lang="en-US" dirty="0"/>
              <a:t>A change in the number of your dependents due to events such as birth, adoption, </a:t>
            </a:r>
            <a:r>
              <a:rPr lang="en-US" dirty="0" smtClean="0"/>
              <a:t>placement for </a:t>
            </a:r>
            <a:r>
              <a:rPr lang="en-US" dirty="0"/>
              <a:t>adoption or death</a:t>
            </a:r>
            <a:r>
              <a:rPr lang="en-US" dirty="0" smtClean="0"/>
              <a:t>.</a:t>
            </a:r>
          </a:p>
          <a:p>
            <a:r>
              <a:rPr lang="en-US" dirty="0"/>
              <a:t>A termination or commencement of employment by your Spouse or </a:t>
            </a:r>
            <a:r>
              <a:rPr lang="en-US" dirty="0" smtClean="0"/>
              <a:t>Dependent.</a:t>
            </a:r>
          </a:p>
          <a:p>
            <a:r>
              <a:rPr lang="en-US" dirty="0"/>
              <a:t>A reduction or increase in the hours that you, your Spouse or your dependents </a:t>
            </a:r>
            <a:r>
              <a:rPr lang="en-US" dirty="0" smtClean="0"/>
              <a:t>work, including </a:t>
            </a:r>
            <a:r>
              <a:rPr lang="en-US" dirty="0"/>
              <a:t>a switch between part-time and full-time status and commencement or return from </a:t>
            </a:r>
            <a:r>
              <a:rPr lang="en-US" dirty="0" smtClean="0"/>
              <a:t>an unpaid </a:t>
            </a:r>
            <a:r>
              <a:rPr lang="en-US" dirty="0"/>
              <a:t>leave of absence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</a:t>
            </a:r>
            <a:r>
              <a:rPr lang="en-US" dirty="0"/>
              <a:t>event that causes your Dependent to satisfy or cease to satisfy the eligibility </a:t>
            </a:r>
            <a:r>
              <a:rPr lang="en-US" dirty="0" smtClean="0"/>
              <a:t>requirements for </a:t>
            </a:r>
            <a:r>
              <a:rPr lang="en-US" dirty="0"/>
              <a:t>a certain benefit (e.g., due to attainment of a certain age</a:t>
            </a:r>
            <a:r>
              <a:rPr lang="en-US" dirty="0" smtClean="0"/>
              <a:t>).</a:t>
            </a:r>
            <a:endParaRPr lang="en-US" dirty="0"/>
          </a:p>
          <a:p>
            <a:pPr marL="411480" lvl="1" indent="0">
              <a:buFont typeface="Arial" pitchFamily="34" charset="0"/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974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Dependent Care FSA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373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Both you and your spouse must be </a:t>
            </a:r>
            <a:r>
              <a:rPr lang="en-US" dirty="0" smtClean="0"/>
              <a:t>employed or seeking employment </a:t>
            </a:r>
            <a:r>
              <a:rPr lang="en-US" dirty="0"/>
              <a:t>to be eligible for this </a:t>
            </a:r>
            <a:r>
              <a:rPr lang="en-US" dirty="0" smtClean="0"/>
              <a:t>benefit.**</a:t>
            </a:r>
            <a:endParaRPr lang="en-US" dirty="0"/>
          </a:p>
          <a:p>
            <a:r>
              <a:rPr lang="en-US" dirty="0"/>
              <a:t>For your </a:t>
            </a:r>
            <a:r>
              <a:rPr lang="en-US" dirty="0" smtClean="0"/>
              <a:t>children under the age of 13, </a:t>
            </a:r>
            <a:r>
              <a:rPr lang="en-US" dirty="0"/>
              <a:t>coverage includes:</a:t>
            </a:r>
          </a:p>
          <a:p>
            <a:pPr lvl="1">
              <a:spcBef>
                <a:spcPts val="800"/>
              </a:spcBef>
              <a:buClr>
                <a:schemeClr val="tx2"/>
              </a:buClr>
              <a:buFont typeface="Courier New" panose="02070309020205020404" pitchFamily="49" charset="0"/>
              <a:buChar char="-"/>
            </a:pPr>
            <a:r>
              <a:rPr lang="en-US" dirty="0"/>
              <a:t>After-school care</a:t>
            </a:r>
          </a:p>
          <a:p>
            <a:pPr lvl="1">
              <a:spcBef>
                <a:spcPts val="800"/>
              </a:spcBef>
              <a:buClr>
                <a:schemeClr val="tx2"/>
              </a:buClr>
              <a:buFont typeface="Courier New" panose="02070309020205020404" pitchFamily="49" charset="0"/>
              <a:buChar char="-"/>
            </a:pPr>
            <a:r>
              <a:rPr lang="en-US" dirty="0" smtClean="0"/>
              <a:t>Daycare</a:t>
            </a:r>
          </a:p>
          <a:p>
            <a:pPr lvl="1">
              <a:spcBef>
                <a:spcPts val="800"/>
              </a:spcBef>
              <a:buClr>
                <a:schemeClr val="tx2"/>
              </a:buClr>
              <a:buFont typeface="Courier New" panose="02070309020205020404" pitchFamily="49" charset="0"/>
              <a:buChar char="-"/>
            </a:pPr>
            <a:r>
              <a:rPr lang="en-US" dirty="0" smtClean="0"/>
              <a:t>Summer </a:t>
            </a:r>
            <a:r>
              <a:rPr lang="en-US" dirty="0"/>
              <a:t>day camp </a:t>
            </a:r>
            <a:r>
              <a:rPr lang="en-US" dirty="0" smtClean="0"/>
              <a:t>(</a:t>
            </a:r>
            <a:r>
              <a:rPr lang="en-US" dirty="0"/>
              <a:t>overnight camp is </a:t>
            </a:r>
            <a:r>
              <a:rPr lang="en-US" b="1" u="sng" dirty="0" smtClean="0"/>
              <a:t>NOT</a:t>
            </a:r>
            <a:r>
              <a:rPr lang="en-US" b="1" dirty="0" smtClean="0"/>
              <a:t> </a:t>
            </a:r>
            <a:r>
              <a:rPr lang="en-US" dirty="0"/>
              <a:t>an eligible expense</a:t>
            </a:r>
            <a:r>
              <a:rPr lang="en-US" dirty="0" smtClean="0"/>
              <a:t>)</a:t>
            </a:r>
          </a:p>
          <a:p>
            <a:pPr marL="407988" lvl="3" indent="0">
              <a:spcBef>
                <a:spcPts val="800"/>
              </a:spcBef>
              <a:buClr>
                <a:schemeClr val="accent2"/>
              </a:buClr>
              <a:buNone/>
            </a:pPr>
            <a:endParaRPr lang="en-US" sz="2000" i="1" dirty="0" smtClean="0"/>
          </a:p>
          <a:p>
            <a:pPr marL="407988" lvl="3" indent="0">
              <a:spcBef>
                <a:spcPts val="800"/>
              </a:spcBef>
              <a:buClr>
                <a:schemeClr val="accent2"/>
              </a:buClr>
              <a:buNone/>
            </a:pPr>
            <a:r>
              <a:rPr lang="en-US" sz="2000" i="1" dirty="0" smtClean="0"/>
              <a:t>**Employee’s spouse can be full time student or mentally or physically incapacitated.</a:t>
            </a:r>
          </a:p>
          <a:p>
            <a:pPr marL="476568" lvl="2" indent="-342900">
              <a:spcBef>
                <a:spcPts val="800"/>
              </a:spcBef>
              <a:buClr>
                <a:schemeClr val="accent2"/>
              </a:buClr>
            </a:pPr>
            <a:endParaRPr lang="en-US" sz="2200" dirty="0" smtClean="0"/>
          </a:p>
          <a:p>
            <a:pPr marL="476568" lvl="2" indent="-342900">
              <a:spcBef>
                <a:spcPts val="800"/>
              </a:spcBef>
              <a:buClr>
                <a:schemeClr val="accent2"/>
              </a:buClr>
            </a:pPr>
            <a:r>
              <a:rPr lang="en-US" sz="2200" dirty="0" smtClean="0"/>
              <a:t>Maximum </a:t>
            </a:r>
            <a:r>
              <a:rPr lang="en-US" sz="2200" dirty="0"/>
              <a:t>contribution </a:t>
            </a:r>
            <a:r>
              <a:rPr lang="en-US" sz="2200" dirty="0" smtClean="0"/>
              <a:t>$5,000</a:t>
            </a:r>
          </a:p>
          <a:p>
            <a:pPr marL="407988" lvl="3" indent="0">
              <a:spcBef>
                <a:spcPts val="800"/>
              </a:spcBef>
              <a:buClr>
                <a:schemeClr val="accent2"/>
              </a:buClr>
              <a:buNone/>
            </a:pPr>
            <a:endParaRPr lang="en-US" sz="2000" dirty="0" smtClean="0"/>
          </a:p>
          <a:p>
            <a:pPr marL="630238" lvl="3" indent="-222250">
              <a:spcBef>
                <a:spcPts val="800"/>
              </a:spcBef>
              <a:buClr>
                <a:schemeClr val="accent2"/>
              </a:buClr>
            </a:pPr>
            <a:endParaRPr lang="en-US" sz="2000" dirty="0"/>
          </a:p>
          <a:p>
            <a:pPr marL="764223" lvl="3" indent="-222250">
              <a:spcBef>
                <a:spcPts val="800"/>
              </a:spcBef>
              <a:buClr>
                <a:schemeClr val="accent1"/>
              </a:buClr>
            </a:pPr>
            <a:endParaRPr lang="en-US" sz="2200" dirty="0"/>
          </a:p>
          <a:p>
            <a:pPr marL="176213" lvl="2" indent="0">
              <a:spcBef>
                <a:spcPts val="800"/>
              </a:spcBef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0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Dependent Care FSA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86" y="1752600"/>
            <a:ext cx="7624813" cy="4373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/>
          </a:p>
          <a:p>
            <a:pPr marL="398463" lvl="2" indent="-222250">
              <a:spcBef>
                <a:spcPts val="800"/>
              </a:spcBef>
              <a:buClr>
                <a:schemeClr val="accent1"/>
              </a:buClr>
            </a:pPr>
            <a:r>
              <a:rPr lang="en-US" sz="2400" dirty="0"/>
              <a:t>For the care of the elderly or disabled:</a:t>
            </a:r>
          </a:p>
          <a:p>
            <a:pPr marL="630238" lvl="3" indent="-222250">
              <a:spcBef>
                <a:spcPts val="800"/>
              </a:spcBef>
              <a:buClr>
                <a:schemeClr val="accent2"/>
              </a:buClr>
            </a:pPr>
            <a:r>
              <a:rPr lang="en-US" sz="2000" dirty="0"/>
              <a:t>The person must be a dependent on your tax </a:t>
            </a:r>
            <a:r>
              <a:rPr lang="en-US" sz="2000" dirty="0" smtClean="0"/>
              <a:t>return</a:t>
            </a:r>
          </a:p>
          <a:p>
            <a:pPr marL="407988" lvl="3" indent="0">
              <a:spcBef>
                <a:spcPts val="800"/>
              </a:spcBef>
              <a:buClr>
                <a:schemeClr val="accent2"/>
              </a:buClr>
              <a:buNone/>
            </a:pPr>
            <a:endParaRPr lang="en-US" sz="2000" dirty="0"/>
          </a:p>
          <a:p>
            <a:r>
              <a:rPr lang="en-US" dirty="0" smtClean="0"/>
              <a:t>Two common questions:</a:t>
            </a:r>
          </a:p>
          <a:p>
            <a:pPr lvl="1"/>
            <a:r>
              <a:rPr lang="en-US" dirty="0" smtClean="0"/>
              <a:t>Can I use a baby sitter?</a:t>
            </a:r>
          </a:p>
          <a:p>
            <a:pPr lvl="1"/>
            <a:r>
              <a:rPr lang="en-US" dirty="0"/>
              <a:t>How does this effect my tax credit?</a:t>
            </a:r>
          </a:p>
          <a:p>
            <a:pPr marL="630238" lvl="3" indent="-222250">
              <a:spcBef>
                <a:spcPts val="800"/>
              </a:spcBef>
              <a:buClr>
                <a:schemeClr val="accent2"/>
              </a:buClr>
            </a:pPr>
            <a:endParaRPr lang="en-US" sz="2000" dirty="0"/>
          </a:p>
          <a:p>
            <a:pPr marL="764223" lvl="3" indent="-222250">
              <a:spcBef>
                <a:spcPts val="800"/>
              </a:spcBef>
              <a:buClr>
                <a:schemeClr val="accent1"/>
              </a:buClr>
            </a:pPr>
            <a:endParaRPr lang="en-US" sz="2200" dirty="0"/>
          </a:p>
          <a:p>
            <a:pPr marL="176213" lvl="2" indent="0">
              <a:spcBef>
                <a:spcPts val="800"/>
              </a:spcBef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0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Rules to Remember</a:t>
            </a:r>
            <a:b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7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Dependent Care Account</a:t>
            </a:r>
            <a:r>
              <a:rPr lang="en-US" sz="2700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 smtClean="0"/>
              <a:t>Use It Or Lose It Rule  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 smtClean="0"/>
              <a:t>Per IRS guidelines, you must use all elected amounts prior to the end of the plan year, or these fund will be </a:t>
            </a:r>
            <a:r>
              <a:rPr lang="en-US" b="1" dirty="0" smtClean="0"/>
              <a:t>forfeited</a:t>
            </a:r>
            <a:r>
              <a:rPr lang="en-US" dirty="0" smtClean="0"/>
              <a:t>.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 smtClean="0"/>
              <a:t>Grace period:  January 1, 2015 – March 15, 2015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/>
              <a:t>“Pay as you go” account</a:t>
            </a:r>
            <a:endParaRPr lang="en-US" b="1" dirty="0"/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/>
              <a:t>You will be reimbursed as quickly as the funds are withheld from your pay.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/>
              <a:t>Once a year election Rule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100" dirty="0" smtClean="0"/>
              <a:t>Can only enroll during your open enrollment period.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/>
              <a:t>Cannot Change Election</a:t>
            </a:r>
            <a:endParaRPr lang="en-US" b="1" dirty="0"/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 smtClean="0"/>
              <a:t>Qualifying Events or change in your dependent care provider</a:t>
            </a:r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Qualifying Events</a:t>
            </a:r>
            <a:b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700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Dependent Care</a:t>
            </a:r>
            <a:endParaRPr lang="en-US" sz="27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20000" cy="464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change in your legal status (e.g., marriage, death of your Spouse, divorce, legal separation or annulment).</a:t>
            </a:r>
          </a:p>
          <a:p>
            <a:r>
              <a:rPr lang="en-US" dirty="0"/>
              <a:t>A change in the number of your dependents due to events such as birth, adoption, placement for adoption or death.</a:t>
            </a:r>
          </a:p>
          <a:p>
            <a:r>
              <a:rPr lang="en-US" dirty="0"/>
              <a:t>A termination or commencement of employment by your Spouse or Dependent.</a:t>
            </a:r>
          </a:p>
          <a:p>
            <a:r>
              <a:rPr lang="en-US" dirty="0"/>
              <a:t>A reduction or increase in the hours that you, your Spouse or your dependents work, including a switch between part-time and full-time status and commencement or return from an unpaid leave of absence.</a:t>
            </a:r>
          </a:p>
          <a:p>
            <a:r>
              <a:rPr lang="en-US" dirty="0"/>
              <a:t>An event that causes your Dependent to satisfy or cease to satisfy the eligibility requirements for a certain benefit (e.g., due to attainment of a certain age).</a:t>
            </a:r>
          </a:p>
          <a:p>
            <a:r>
              <a:rPr lang="en-US" b="1" dirty="0" smtClean="0"/>
              <a:t>A change that affects your dependent care expenses</a:t>
            </a:r>
            <a:endParaRPr lang="en-US" b="1" dirty="0"/>
          </a:p>
          <a:p>
            <a:pPr marL="114300" indent="0">
              <a:buNone/>
            </a:pPr>
            <a:endParaRPr lang="en-US" dirty="0" smtClean="0"/>
          </a:p>
          <a:p>
            <a:pPr marL="411480" lvl="1" indent="0">
              <a:buFont typeface="Arial" pitchFamily="34" charset="0"/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26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17065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much should you </a:t>
            </a:r>
            <a:b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put into your FSA?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620000" cy="4038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Money set aside in an FSA has to be used for the originally designated spending account.</a:t>
            </a:r>
          </a:p>
          <a:p>
            <a:endParaRPr lang="en-US" dirty="0"/>
          </a:p>
          <a:p>
            <a:r>
              <a:rPr lang="en-US" dirty="0" smtClean="0"/>
              <a:t>Review the list of eligible expenses</a:t>
            </a:r>
          </a:p>
          <a:p>
            <a:r>
              <a:rPr lang="en-US" dirty="0" smtClean="0"/>
              <a:t>Be conservative when estimating your expenses!</a:t>
            </a:r>
          </a:p>
          <a:p>
            <a:pPr>
              <a:buFont typeface="Courier New" panose="02070309020205020404" pitchFamily="49" charset="0"/>
              <a:buChar char="-"/>
            </a:pPr>
            <a:r>
              <a:rPr lang="en-US" dirty="0" smtClean="0"/>
              <a:t>IRS “</a:t>
            </a:r>
            <a:r>
              <a:rPr lang="en-US" b="1" dirty="0" smtClean="0"/>
              <a:t>Use it or lose it</a:t>
            </a:r>
            <a:r>
              <a:rPr lang="en-US" dirty="0" smtClean="0"/>
              <a:t>” rule</a:t>
            </a:r>
          </a:p>
          <a:p>
            <a:pPr>
              <a:buFont typeface="Courier New" panose="02070309020205020404" pitchFamily="49" charset="0"/>
              <a:buChar char="-"/>
            </a:pPr>
            <a:r>
              <a:rPr lang="en-US" dirty="0" smtClean="0"/>
              <a:t>P&amp;A will send you a “wake up” letter before the end of your plan year reminding you to spend unused funds.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3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Your Account Balance!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7620000" cy="3733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Account Balance Text </a:t>
            </a:r>
            <a:r>
              <a:rPr lang="en-US" dirty="0" err="1" smtClean="0"/>
              <a:t>Msg</a:t>
            </a:r>
            <a:r>
              <a:rPr lang="en-US" dirty="0" smtClean="0"/>
              <a:t> Feature!  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Log into your account and update your profile with your cell phone number and mobile carrier 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Text “BAL” to 70626</a:t>
            </a:r>
          </a:p>
          <a:p>
            <a:r>
              <a:rPr lang="en-US" i="1" dirty="0" smtClean="0"/>
              <a:t>My Benefits - </a:t>
            </a:r>
            <a:r>
              <a:rPr lang="en-US" dirty="0" smtClean="0"/>
              <a:t>www.padmin.com </a:t>
            </a:r>
            <a:endParaRPr lang="en-US" dirty="0"/>
          </a:p>
          <a:p>
            <a:pPr lvl="1"/>
            <a:r>
              <a:rPr lang="en-US" dirty="0" smtClean="0"/>
              <a:t>Online employee web-portal grants access to all of your account information</a:t>
            </a:r>
          </a:p>
          <a:p>
            <a:pPr lvl="1"/>
            <a:r>
              <a:rPr lang="en-US" dirty="0" smtClean="0"/>
              <a:t>Also available via mobile device</a:t>
            </a:r>
            <a:endParaRPr lang="en-US" dirty="0"/>
          </a:p>
          <a:p>
            <a:r>
              <a:rPr lang="en-US" dirty="0" smtClean="0"/>
              <a:t>Contact a </a:t>
            </a:r>
            <a:r>
              <a:rPr lang="en-US" dirty="0"/>
              <a:t>Customer Service </a:t>
            </a:r>
            <a:r>
              <a:rPr lang="en-US" dirty="0" smtClean="0"/>
              <a:t>Rep at (800) 688-2611 Monday- Friday 5:30 AM- 5:00 PM PT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62905031"/>
              </p:ext>
            </p:extLst>
          </p:nvPr>
        </p:nvGraphicFramePr>
        <p:xfrm>
          <a:off x="3962400" y="152400"/>
          <a:ext cx="44069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521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P&amp;A Customer Service 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41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Customer Service Hours 5:30AM -  5:00PM (M-F) PT</a:t>
            </a:r>
          </a:p>
          <a:p>
            <a:pPr marL="11430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Call 1-800-688-2611</a:t>
            </a:r>
          </a:p>
          <a:p>
            <a:pPr lvl="1"/>
            <a:r>
              <a:rPr lang="en-US" dirty="0" smtClean="0"/>
              <a:t>Live Chat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13027300"/>
              </p:ext>
            </p:extLst>
          </p:nvPr>
        </p:nvGraphicFramePr>
        <p:xfrm>
          <a:off x="4343400" y="2819400"/>
          <a:ext cx="4048125" cy="2686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72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Questions?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513397"/>
            <a:ext cx="46482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an FSA?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lvl="1" indent="-342900">
              <a:buClr>
                <a:schemeClr val="accent1"/>
              </a:buClr>
              <a:buFont typeface="Wingdings" panose="05000000000000000000" pitchFamily="2" charset="2"/>
              <a:buChar char=""/>
            </a:pPr>
            <a:r>
              <a:rPr lang="en-US" sz="2400" dirty="0" smtClean="0"/>
              <a:t>Employer-sponsored program that allows </a:t>
            </a:r>
            <a:r>
              <a:rPr lang="en-US" sz="2400" dirty="0"/>
              <a:t>you to set aside </a:t>
            </a:r>
            <a:r>
              <a:rPr lang="en-US" sz="2400" b="1" dirty="0"/>
              <a:t>pre-tax</a:t>
            </a:r>
            <a:r>
              <a:rPr lang="en-US" sz="2400" dirty="0"/>
              <a:t> money for eligible expenses incurred by you and your </a:t>
            </a:r>
            <a:r>
              <a:rPr lang="en-US" sz="2400" dirty="0" smtClean="0"/>
              <a:t>dependents throughout the plan year. </a:t>
            </a:r>
          </a:p>
          <a:p>
            <a:pPr marL="342900" lvl="1">
              <a:buClr>
                <a:schemeClr val="accent1"/>
              </a:buClr>
            </a:pPr>
            <a:endParaRPr lang="en-US" sz="2400" dirty="0">
              <a:solidFill>
                <a:srgbClr val="0000FF"/>
              </a:solidFill>
            </a:endParaRPr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2400" b="1" dirty="0">
                <a:solidFill>
                  <a:schemeClr val="tx2"/>
                </a:solidFill>
              </a:rPr>
              <a:t>Plan Year:	</a:t>
            </a:r>
            <a:r>
              <a:rPr lang="en-US" sz="2400" b="1" dirty="0" smtClean="0">
                <a:solidFill>
                  <a:schemeClr val="tx2"/>
                </a:solidFill>
              </a:rPr>
              <a:t>   January </a:t>
            </a:r>
            <a:r>
              <a:rPr lang="en-US" sz="2400" b="1" dirty="0">
                <a:solidFill>
                  <a:schemeClr val="tx2"/>
                </a:solidFill>
              </a:rPr>
              <a:t>1, 2014 – December 31, 2014</a:t>
            </a:r>
            <a:endParaRPr lang="en-US" sz="2200" b="1" dirty="0">
              <a:solidFill>
                <a:schemeClr val="tx2"/>
              </a:solidFill>
            </a:endParaRPr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Grace Period:</a:t>
            </a:r>
            <a:r>
              <a:rPr lang="en-US" sz="2400" dirty="0">
                <a:solidFill>
                  <a:schemeClr val="tx2"/>
                </a:solidFill>
              </a:rPr>
              <a:t>	</a:t>
            </a:r>
            <a:r>
              <a:rPr lang="en-US" sz="2400" dirty="0" smtClean="0">
                <a:solidFill>
                  <a:schemeClr val="tx2"/>
                </a:solidFill>
              </a:rPr>
              <a:t>   January </a:t>
            </a:r>
            <a:r>
              <a:rPr lang="en-US" sz="2400" dirty="0">
                <a:solidFill>
                  <a:schemeClr val="tx2"/>
                </a:solidFill>
              </a:rPr>
              <a:t>1, </a:t>
            </a:r>
            <a:r>
              <a:rPr lang="en-US" sz="2400" dirty="0" smtClean="0">
                <a:solidFill>
                  <a:schemeClr val="tx2"/>
                </a:solidFill>
              </a:rPr>
              <a:t>2015 </a:t>
            </a:r>
            <a:r>
              <a:rPr lang="en-US" sz="2400" dirty="0">
                <a:solidFill>
                  <a:schemeClr val="tx2"/>
                </a:solidFill>
              </a:rPr>
              <a:t>– </a:t>
            </a:r>
            <a:r>
              <a:rPr lang="en-US" sz="2400" dirty="0" smtClean="0">
                <a:solidFill>
                  <a:schemeClr val="tx2"/>
                </a:solidFill>
              </a:rPr>
              <a:t>March 15, 2015</a:t>
            </a:r>
            <a:endParaRPr lang="en-US" sz="2400" dirty="0">
              <a:solidFill>
                <a:schemeClr val="tx2"/>
              </a:solidFill>
            </a:endParaRPr>
          </a:p>
          <a:p>
            <a:pPr marL="342900" lvl="1">
              <a:buClr>
                <a:schemeClr val="accent1"/>
              </a:buClr>
            </a:pPr>
            <a:endParaRPr lang="en-US" sz="2200" dirty="0" smtClean="0"/>
          </a:p>
          <a:p>
            <a:pPr marL="342900" lvl="1">
              <a:buClr>
                <a:schemeClr val="accent1"/>
              </a:buClr>
            </a:pPr>
            <a:r>
              <a:rPr lang="en-US" sz="2400" dirty="0"/>
              <a:t>No fees </a:t>
            </a:r>
            <a:r>
              <a:rPr lang="en-US" sz="2400" dirty="0" smtClean="0"/>
              <a:t>for </a:t>
            </a:r>
            <a:r>
              <a:rPr lang="en-US" sz="2400" dirty="0"/>
              <a:t>you to participate in the </a:t>
            </a:r>
            <a:r>
              <a:rPr lang="en-US" sz="2400" dirty="0" smtClean="0"/>
              <a:t>FSA!</a:t>
            </a:r>
          </a:p>
          <a:p>
            <a:pPr marL="342900" lvl="1">
              <a:buClr>
                <a:schemeClr val="accent1"/>
              </a:buClr>
            </a:pPr>
            <a:r>
              <a:rPr lang="en-US" sz="2400" dirty="0" smtClean="0"/>
              <a:t>HIPAA Compliant</a:t>
            </a:r>
            <a:endParaRPr lang="en-US" sz="2400" dirty="0"/>
          </a:p>
          <a:p>
            <a:pPr marL="342900" lvl="1">
              <a:buClr>
                <a:schemeClr val="accent1"/>
              </a:buClr>
            </a:pPr>
            <a:r>
              <a:rPr lang="en-US" sz="2400" dirty="0" smtClean="0"/>
              <a:t>The Flexible Spending Account (FSA) is an elective </a:t>
            </a:r>
            <a:r>
              <a:rPr lang="en-US" sz="2400" dirty="0"/>
              <a:t>benefit - You do not need to be enrolled in </a:t>
            </a:r>
            <a:r>
              <a:rPr lang="en-US" sz="2400" dirty="0" smtClean="0"/>
              <a:t>your employer </a:t>
            </a:r>
            <a:r>
              <a:rPr lang="en-US" sz="2400" dirty="0"/>
              <a:t>insurance plan to participate in the FSA</a:t>
            </a:r>
            <a:r>
              <a:rPr lang="en-US" sz="2400" dirty="0" smtClean="0"/>
              <a:t>.</a:t>
            </a:r>
          </a:p>
          <a:p>
            <a:pPr marL="342900" lvl="1">
              <a:buClr>
                <a:schemeClr val="accent1"/>
              </a:buClr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3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FSA vs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HRA</a:t>
            </a:r>
            <a:endParaRPr lang="en-US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14300" lvl="1" indent="0">
              <a:buClr>
                <a:schemeClr val="accent1"/>
              </a:buClr>
              <a:buNone/>
            </a:pPr>
            <a:endParaRPr lang="en-US" sz="2400" dirty="0" smtClean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 smtClean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 smtClean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 smtClean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 smtClean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/>
          </a:p>
          <a:p>
            <a:pPr marL="114300" lvl="1" indent="0">
              <a:buClr>
                <a:schemeClr val="accent1"/>
              </a:buClr>
              <a:buNone/>
            </a:pPr>
            <a:endParaRPr lang="en-US" sz="2400" dirty="0" smtClean="0"/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2400" dirty="0" smtClean="0"/>
              <a:t>Use both accounts to your advantage:</a:t>
            </a:r>
            <a:endParaRPr lang="en-US" sz="2400" dirty="0"/>
          </a:p>
          <a:p>
            <a:pPr marL="457200" lvl="1" indent="-342900">
              <a:buClr>
                <a:schemeClr val="accent1"/>
              </a:buClr>
              <a:buFontTx/>
              <a:buChar char="-"/>
            </a:pPr>
            <a:r>
              <a:rPr lang="en-US" sz="2400" dirty="0" smtClean="0"/>
              <a:t>Use FSA dollars for </a:t>
            </a:r>
            <a:r>
              <a:rPr lang="en-US" sz="2400" b="1" dirty="0" smtClean="0"/>
              <a:t>predictable</a:t>
            </a:r>
            <a:r>
              <a:rPr lang="en-US" sz="2400" dirty="0" smtClean="0"/>
              <a:t> medical expenses</a:t>
            </a:r>
          </a:p>
          <a:p>
            <a:pPr marL="457200" lvl="1" indent="-342900">
              <a:buClr>
                <a:schemeClr val="accent1"/>
              </a:buClr>
              <a:buFontTx/>
              <a:buChar char="-"/>
            </a:pPr>
            <a:r>
              <a:rPr lang="en-US" sz="2400" dirty="0" smtClean="0"/>
              <a:t>FSA reimburses before the HRA</a:t>
            </a:r>
          </a:p>
          <a:p>
            <a:pPr marL="457200" lvl="1" indent="-342900">
              <a:buClr>
                <a:schemeClr val="accent1"/>
              </a:buClr>
              <a:buFontTx/>
              <a:buChar char="-"/>
            </a:pPr>
            <a:r>
              <a:rPr lang="en-US" sz="2400" dirty="0" smtClean="0"/>
              <a:t>Roll over unspent HRA contributions into retirement</a:t>
            </a:r>
          </a:p>
          <a:p>
            <a:pPr marL="457200" lvl="1" indent="-342900">
              <a:buClr>
                <a:schemeClr val="accent1"/>
              </a:buClr>
              <a:buFontTx/>
              <a:buChar char="-"/>
            </a:pPr>
            <a:endParaRPr lang="en-US" sz="2400" dirty="0" smtClean="0"/>
          </a:p>
          <a:p>
            <a:pPr marL="457200" lvl="1" indent="-342900">
              <a:buClr>
                <a:schemeClr val="accent1"/>
              </a:buClr>
              <a:buFontTx/>
              <a:buChar char="-"/>
            </a:pPr>
            <a:endParaRPr lang="en-US" sz="2400" dirty="0" smtClean="0"/>
          </a:p>
          <a:p>
            <a:pPr marL="457200" lvl="1" indent="-342900">
              <a:buClr>
                <a:schemeClr val="accent1"/>
              </a:buClr>
              <a:buFontTx/>
              <a:buChar char="-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26525"/>
              </p:ext>
            </p:extLst>
          </p:nvPr>
        </p:nvGraphicFramePr>
        <p:xfrm>
          <a:off x="609600" y="1752600"/>
          <a:ext cx="7315200" cy="2973124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657600"/>
                <a:gridCol w="3657600"/>
              </a:tblGrid>
              <a:tr h="478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FSA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HRA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6266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b="0" dirty="0">
                          <a:effectLst/>
                        </a:rPr>
                        <a:t>Employ</a:t>
                      </a:r>
                      <a:r>
                        <a:rPr lang="en-US" sz="2000" b="1" dirty="0">
                          <a:effectLst/>
                        </a:rPr>
                        <a:t>ee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smtClean="0">
                          <a:effectLst/>
                        </a:rPr>
                        <a:t>funded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Employ</a:t>
                      </a:r>
                      <a:r>
                        <a:rPr lang="en-US" sz="2000" b="1" dirty="0">
                          <a:effectLst/>
                        </a:rPr>
                        <a:t>er </a:t>
                      </a:r>
                      <a:r>
                        <a:rPr lang="en-US" sz="2000" dirty="0">
                          <a:effectLst/>
                        </a:rPr>
                        <a:t>funded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07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b="0" dirty="0" smtClean="0">
                          <a:effectLst/>
                        </a:rPr>
                        <a:t>Contributions </a:t>
                      </a:r>
                      <a:r>
                        <a:rPr lang="en-US" sz="2000" b="0" dirty="0">
                          <a:effectLst/>
                        </a:rPr>
                        <a:t>do not roll over – IRS “Use it or lose it” </a:t>
                      </a:r>
                      <a:r>
                        <a:rPr lang="en-US" sz="2000" b="0" dirty="0" smtClean="0">
                          <a:effectLst/>
                        </a:rPr>
                        <a:t>rule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effectLst/>
                        </a:rPr>
                        <a:t>Contributions roll over year to year and into retirement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07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Insurance</a:t>
                      </a:r>
                      <a:r>
                        <a:rPr lang="en-US" sz="20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premiums not eligible for reimbursement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Post-tax</a:t>
                      </a:r>
                      <a:r>
                        <a:rPr lang="en-US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health insurance premiums are eligible for reimbursement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3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77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Medical Expense Reimbursement </a:t>
            </a:r>
            <a:r>
              <a:rPr lang="en-US" sz="4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620000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2400" dirty="0" smtClean="0"/>
              <a:t>Medical, dental and vision expenses</a:t>
            </a:r>
          </a:p>
          <a:p>
            <a:r>
              <a:rPr lang="en-US" sz="2400" dirty="0" smtClean="0"/>
              <a:t>Examples include: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400" dirty="0" smtClean="0"/>
              <a:t>Deductibles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400" dirty="0" smtClean="0"/>
              <a:t>Doctor visit co-pays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400" dirty="0" smtClean="0"/>
              <a:t>Prescription drug co-pays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400" dirty="0" smtClean="0"/>
              <a:t>Laser eye surgery and other vision expenses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400" dirty="0" smtClean="0"/>
              <a:t>Orthodontia and other dental work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400" dirty="0" smtClean="0"/>
              <a:t>Many non-medical over-the-counter (OTC) items</a:t>
            </a:r>
          </a:p>
          <a:p>
            <a:pPr marL="777240" lvl="2" indent="0">
              <a:buNone/>
            </a:pPr>
            <a:r>
              <a:rPr lang="en-US" sz="2000" dirty="0" smtClean="0"/>
              <a:t>Note: over-the-counter medical items </a:t>
            </a:r>
            <a:r>
              <a:rPr lang="en-US" sz="2000" b="1" dirty="0" smtClean="0">
                <a:solidFill>
                  <a:srgbClr val="FF0000"/>
                </a:solidFill>
              </a:rPr>
              <a:t>WILL</a:t>
            </a:r>
            <a:r>
              <a:rPr lang="en-US" sz="2000" dirty="0" smtClean="0"/>
              <a:t> require a doctor’s prescription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it works</a:t>
            </a:r>
            <a:b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7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Medical Account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-342900"/>
            <a:r>
              <a:rPr lang="en-US" dirty="0" smtClean="0"/>
              <a:t>Determine </a:t>
            </a:r>
            <a:r>
              <a:rPr lang="en-US" dirty="0"/>
              <a:t>predictable expenses during your plan </a:t>
            </a:r>
            <a:r>
              <a:rPr lang="en-US" dirty="0" smtClean="0"/>
              <a:t>year: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400" b="1" dirty="0" smtClean="0"/>
              <a:t>Jan</a:t>
            </a:r>
            <a:r>
              <a:rPr lang="en-US" sz="2400" b="1" dirty="0"/>
              <a:t>. 1, 2014 – Dec. 31, </a:t>
            </a:r>
            <a:r>
              <a:rPr lang="en-US" sz="2400" b="1" dirty="0" smtClean="0"/>
              <a:t>2014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 ½ month grace period (1/1/15 – 3/15/15)</a:t>
            </a:r>
          </a:p>
          <a:p>
            <a:pPr marL="0" indent="0">
              <a:buNone/>
            </a:pPr>
            <a:endParaRPr lang="en-US" dirty="0"/>
          </a:p>
          <a:p>
            <a:pPr indent="-342900"/>
            <a:r>
              <a:rPr lang="en-US" dirty="0" smtClean="0"/>
              <a:t>Divide </a:t>
            </a:r>
            <a:r>
              <a:rPr lang="en-US" dirty="0"/>
              <a:t>annual election amount by number of pay </a:t>
            </a:r>
            <a:r>
              <a:rPr lang="en-US" dirty="0" smtClean="0"/>
              <a:t>periods </a:t>
            </a:r>
            <a:endParaRPr lang="en-US" dirty="0"/>
          </a:p>
          <a:p>
            <a:pPr indent="-342900"/>
            <a:r>
              <a:rPr lang="en-US" dirty="0" smtClean="0"/>
              <a:t>Example</a:t>
            </a:r>
            <a:r>
              <a:rPr lang="en-US" dirty="0"/>
              <a:t>:  $2,500 / 26 </a:t>
            </a:r>
            <a:r>
              <a:rPr lang="en-US" dirty="0" smtClean="0"/>
              <a:t>pay periods </a:t>
            </a:r>
            <a:r>
              <a:rPr lang="en-US" dirty="0"/>
              <a:t>= $96.15 deducted per pay period</a:t>
            </a:r>
          </a:p>
          <a:p>
            <a:pPr marL="114300" indent="0" algn="ctr">
              <a:buNone/>
            </a:pPr>
            <a:r>
              <a:rPr lang="en-US" sz="2800" b="1" dirty="0" smtClean="0"/>
              <a:t>Estimated $750 annual tax savings between State, Federal, and FICA Taxes</a:t>
            </a:r>
          </a:p>
          <a:p>
            <a:pPr marL="114300" indent="0" algn="ctr">
              <a:buNone/>
            </a:pPr>
            <a:endParaRPr lang="en-US" sz="2800" b="1" dirty="0" smtClean="0"/>
          </a:p>
          <a:p>
            <a:r>
              <a:rPr lang="en-US" dirty="0" smtClean="0"/>
              <a:t>Maximum contribution $2,500</a:t>
            </a:r>
          </a:p>
          <a:p>
            <a:r>
              <a:rPr lang="en-US" dirty="0" smtClean="0"/>
              <a:t>Minimum Contribution $130</a:t>
            </a:r>
            <a:endParaRPr lang="en-US" dirty="0"/>
          </a:p>
          <a:p>
            <a:pPr marL="114300" indent="0" algn="ctr">
              <a:buNone/>
            </a:pPr>
            <a:endParaRPr lang="en-US" sz="2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Open Sans"/>
              </a:rPr>
              <a:t>P&amp;A FSA Benefits Card </a:t>
            </a:r>
            <a:br>
              <a:rPr lang="en-US" dirty="0" smtClean="0">
                <a:latin typeface="Open Sans"/>
              </a:rPr>
            </a:br>
            <a:r>
              <a:rPr lang="en-US" sz="2400" dirty="0" smtClean="0">
                <a:latin typeface="Open Sans"/>
              </a:rPr>
              <a:t>Medical &amp; Dependent Care Accounts</a:t>
            </a:r>
            <a:endParaRPr lang="en-US" sz="2400" dirty="0">
              <a:latin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Swipe your P&amp;A FSA Benefits Card at the point-of-service</a:t>
            </a:r>
          </a:p>
          <a:p>
            <a:r>
              <a:rPr lang="en-US" dirty="0" smtClean="0"/>
              <a:t>Funds are automatically deducted from your FSA account to pay merchant or service provider</a:t>
            </a:r>
          </a:p>
          <a:p>
            <a:r>
              <a:rPr lang="en-US" dirty="0" smtClean="0"/>
              <a:t>Cards are good for three years from the date of issue </a:t>
            </a:r>
          </a:p>
          <a:p>
            <a:r>
              <a:rPr lang="en-US" dirty="0" smtClean="0"/>
              <a:t>Card will be declined for ineligible expenses </a:t>
            </a:r>
          </a:p>
          <a:p>
            <a:r>
              <a:rPr lang="en-US" dirty="0" smtClean="0"/>
              <a:t>Order additional or replacement cards at </a:t>
            </a:r>
            <a:r>
              <a:rPr lang="en-US" dirty="0" smtClean="0">
                <a:hlinkClick r:id="rId2"/>
              </a:rPr>
              <a:t>www.padmin.com</a:t>
            </a:r>
            <a:endParaRPr lang="en-US" dirty="0" smtClean="0"/>
          </a:p>
          <a:p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962400"/>
            <a:ext cx="2081784" cy="13045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7" name="TextBox 6"/>
          <p:cNvSpPr txBox="1"/>
          <p:nvPr/>
        </p:nvSpPr>
        <p:spPr>
          <a:xfrm>
            <a:off x="609600" y="3962400"/>
            <a:ext cx="480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>
              <a:buNone/>
            </a:pPr>
            <a:r>
              <a:rPr lang="en-US" b="1" dirty="0"/>
              <a:t>Participants with both FSA and HRA accounts: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Debit </a:t>
            </a:r>
            <a:r>
              <a:rPr lang="en-US" dirty="0"/>
              <a:t>card pulls funds from FSA account </a:t>
            </a:r>
            <a:r>
              <a:rPr lang="en-US" dirty="0" smtClean="0"/>
              <a:t>first.  Once FSA account is depleted, funds are automatically pulled from HRA account.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0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To Submit A Claim</a:t>
            </a:r>
            <a:b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Medical &amp; Dependent Care Accounts</a:t>
            </a:r>
            <a:endParaRPr lang="en-US" sz="24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411480" lvl="1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When you are unable to use the FSA debit card, you must pay merchant or service provider and then submit the receipt and claim for reimbursement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Online Claim Upload</a:t>
            </a:r>
            <a:r>
              <a:rPr lang="en-US" dirty="0" smtClean="0"/>
              <a:t>:  Upload images of receipts through the employee web portal, </a:t>
            </a:r>
            <a:r>
              <a:rPr lang="en-US" i="1" dirty="0" smtClean="0"/>
              <a:t>My Benefits</a:t>
            </a:r>
            <a:r>
              <a:rPr lang="en-US" dirty="0" smtClean="0"/>
              <a:t>, at </a:t>
            </a:r>
            <a:r>
              <a:rPr lang="en-US" dirty="0" smtClean="0">
                <a:hlinkClick r:id="rId2"/>
              </a:rPr>
              <a:t>www.padmin.com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b="1" dirty="0" err="1" smtClean="0"/>
              <a:t>QuikClaim</a:t>
            </a:r>
            <a:r>
              <a:rPr lang="en-US" b="1" dirty="0" smtClean="0"/>
              <a:t>™ Submission</a:t>
            </a:r>
            <a:r>
              <a:rPr lang="en-US" dirty="0" smtClean="0"/>
              <a:t>:  Submit a picture of your receipt from your smart phone by logging onto </a:t>
            </a:r>
            <a:r>
              <a:rPr lang="en-US" dirty="0" smtClean="0">
                <a:hlinkClick r:id="rId2"/>
              </a:rPr>
              <a:t>www.padmin.com</a:t>
            </a:r>
            <a:r>
              <a:rPr lang="en-US" dirty="0" smtClean="0"/>
              <a:t> from your mobile device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Fax</a:t>
            </a:r>
            <a:r>
              <a:rPr lang="en-US" dirty="0" smtClean="0"/>
              <a:t>:  Fax a completed claim form and copy of receipt to </a:t>
            </a:r>
          </a:p>
          <a:p>
            <a:pPr lvl="3"/>
            <a:r>
              <a:rPr lang="en-US" sz="1800" dirty="0" smtClean="0"/>
              <a:t>(716) 855-7105 or (877) 855-7105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USPS Mail</a:t>
            </a:r>
            <a:r>
              <a:rPr lang="en-US" dirty="0" smtClean="0"/>
              <a:t>:  Mail a completed claim form and copy of receipt to </a:t>
            </a:r>
          </a:p>
          <a:p>
            <a:pPr lvl="3"/>
            <a:r>
              <a:rPr lang="en-US" sz="1800" dirty="0" smtClean="0"/>
              <a:t>Flex Department</a:t>
            </a:r>
          </a:p>
          <a:p>
            <a:pPr lvl="3"/>
            <a:r>
              <a:rPr lang="en-US" sz="1800" dirty="0" smtClean="0"/>
              <a:t>17 Court Street, Suite 500</a:t>
            </a:r>
          </a:p>
          <a:p>
            <a:pPr lvl="3"/>
            <a:r>
              <a:rPr lang="en-US" sz="1800" dirty="0" smtClean="0"/>
              <a:t>Buffalo, NY 14202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49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To Receive Reimbursements</a:t>
            </a:r>
            <a:b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Medical &amp; Dependent Care Accounts</a:t>
            </a:r>
            <a:endParaRPr lang="en-US" sz="24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72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You can receive reimbursements two ways:</a:t>
            </a:r>
          </a:p>
          <a:p>
            <a:pPr marL="114300" indent="0">
              <a:buNone/>
            </a:pPr>
            <a:endParaRPr lang="en-US" dirty="0" smtClean="0"/>
          </a:p>
          <a:p>
            <a:pPr lvl="1"/>
            <a:r>
              <a:rPr lang="en-US" b="1" u="sng" dirty="0" smtClean="0"/>
              <a:t>Direct Deposit</a:t>
            </a:r>
            <a:r>
              <a:rPr lang="en-US" dirty="0"/>
              <a:t> </a:t>
            </a:r>
            <a:r>
              <a:rPr lang="en-US" dirty="0" smtClean="0"/>
              <a:t>- This is the FASTEST and EASIEST way! Get your reimbursement deposited directly into your checking/savings account by submitting the direct deposit authorization form, available on our website </a:t>
            </a:r>
            <a:r>
              <a:rPr lang="en-US" u="sng" dirty="0" smtClean="0">
                <a:solidFill>
                  <a:srgbClr val="002060"/>
                </a:solidFill>
              </a:rPr>
              <a:t>www.padmin.com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b="1" u="sng" dirty="0" smtClean="0"/>
              <a:t>Manual Check </a:t>
            </a:r>
            <a:r>
              <a:rPr lang="en-US" dirty="0" smtClean="0"/>
              <a:t>- Manual check will be cut and sent to your home via Standard Mail</a:t>
            </a:r>
          </a:p>
          <a:p>
            <a:pPr lvl="2">
              <a:buFont typeface="Courier New" panose="02070309020205020404" pitchFamily="49" charset="0"/>
              <a:buChar char="-"/>
            </a:pPr>
            <a:r>
              <a:rPr lang="en-US" dirty="0" smtClean="0"/>
              <a:t>Minimum check reimbursement is $25.00.</a:t>
            </a:r>
          </a:p>
          <a:p>
            <a:pPr lvl="2">
              <a:buFont typeface="Courier New" panose="02070309020205020404" pitchFamily="49" charset="0"/>
              <a:buChar char="-"/>
            </a:pPr>
            <a:endParaRPr lang="en-US" dirty="0"/>
          </a:p>
          <a:p>
            <a:pPr marL="777240" lvl="2" indent="0" algn="ctr">
              <a:buNone/>
            </a:pPr>
            <a:r>
              <a:rPr lang="en-US" sz="2400" b="1" i="1" dirty="0" smtClean="0"/>
              <a:t>P&amp;A issues reimbursements every business day</a:t>
            </a:r>
            <a:endParaRPr lang="en-US" sz="24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7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Rules to Remember</a:t>
            </a:r>
            <a:br>
              <a:rPr lang="en-US" cap="none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7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Medical Account</a:t>
            </a:r>
            <a:endParaRPr lang="en-US" sz="27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b="1" dirty="0" smtClean="0"/>
              <a:t>Use It Or Lose It Rule  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 smtClean="0"/>
              <a:t>Per IRS guidelines, you must use all elected amounts prior to the end of the plan year, or these fund will be </a:t>
            </a:r>
            <a:r>
              <a:rPr lang="en-US" b="1" dirty="0" smtClean="0"/>
              <a:t>forfeited</a:t>
            </a:r>
            <a:r>
              <a:rPr lang="en-US" dirty="0" smtClean="0"/>
              <a:t>.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/>
              <a:t>Grace period:  January 1, 2015 – March 15, </a:t>
            </a:r>
            <a:r>
              <a:rPr lang="en-US" dirty="0" smtClean="0"/>
              <a:t>2015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/>
              <a:t>Uniform Coverage Rule – Medical Account only</a:t>
            </a:r>
            <a:endParaRPr lang="en-US" b="1" dirty="0"/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 smtClean="0"/>
              <a:t>Money will be made available to you on the first day of the plan year.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/>
              <a:t>Once a year election Rule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100" dirty="0" smtClean="0"/>
              <a:t>Can only enroll during your open enrollment period.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/>
              <a:t>Cannot Change Election</a:t>
            </a:r>
            <a:endParaRPr lang="en-US" b="1" dirty="0"/>
          </a:p>
          <a:p>
            <a:pPr lvl="1">
              <a:buFont typeface="Courier New" panose="02070309020205020404" pitchFamily="49" charset="0"/>
              <a:buChar char="-"/>
            </a:pPr>
            <a:r>
              <a:rPr lang="en-US" dirty="0" smtClean="0"/>
              <a:t>Qualifying Events</a:t>
            </a:r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53E0-AB8C-4B54-9018-646A3E5E138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6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New P&amp;A Colors">
      <a:dk1>
        <a:srgbClr val="75787B"/>
      </a:dk1>
      <a:lt1>
        <a:srgbClr val="FFFFFF"/>
      </a:lt1>
      <a:dk2>
        <a:srgbClr val="426DA9"/>
      </a:dk2>
      <a:lt2>
        <a:srgbClr val="FFFFFF"/>
      </a:lt2>
      <a:accent1>
        <a:srgbClr val="80BF67"/>
      </a:accent1>
      <a:accent2>
        <a:srgbClr val="77C8D8"/>
      </a:accent2>
      <a:accent3>
        <a:srgbClr val="75787B"/>
      </a:accent3>
      <a:accent4>
        <a:srgbClr val="FFFFFF"/>
      </a:accent4>
      <a:accent5>
        <a:srgbClr val="FFFFFF"/>
      </a:accent5>
      <a:accent6>
        <a:srgbClr val="FFFFFF"/>
      </a:accent6>
      <a:hlink>
        <a:srgbClr val="80BF67"/>
      </a:hlink>
      <a:folHlink>
        <a:srgbClr val="77C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2027</TotalTime>
  <Words>1090</Words>
  <Application>Microsoft Office PowerPoint</Application>
  <PresentationFormat>On-screen Show (4:3)</PresentationFormat>
  <Paragraphs>195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Flexible Spending Account (FSA)  Plan and Enrollment Information</vt:lpstr>
      <vt:lpstr>What is an FSA?</vt:lpstr>
      <vt:lpstr>FSA vs. HRA</vt:lpstr>
      <vt:lpstr>Medical Expense Reimbursement Account</vt:lpstr>
      <vt:lpstr>How it works Medical Account</vt:lpstr>
      <vt:lpstr>P&amp;A FSA Benefits Card  Medical &amp; Dependent Care Accounts</vt:lpstr>
      <vt:lpstr>How To Submit A Claim Medical &amp; Dependent Care Accounts</vt:lpstr>
      <vt:lpstr>How To Receive Reimbursements Medical &amp; Dependent Care Accounts</vt:lpstr>
      <vt:lpstr>Rules to Remember Medical Account</vt:lpstr>
      <vt:lpstr>Qualifying Events Medical Account</vt:lpstr>
      <vt:lpstr>Dependent Care FSA</vt:lpstr>
      <vt:lpstr>Dependent Care FSA</vt:lpstr>
      <vt:lpstr>Rules to Remember Dependent Care Account </vt:lpstr>
      <vt:lpstr>Qualifying Events Dependent Care</vt:lpstr>
      <vt:lpstr>How much should you  put into your FSA?</vt:lpstr>
      <vt:lpstr>Get Your Account Balance!</vt:lpstr>
      <vt:lpstr>P&amp;A Customer Service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Flexible Spending Account (FSA) Enrollment Information</dc:title>
  <dc:creator>Mat</dc:creator>
  <cp:lastModifiedBy>Gregory R. Zilliox</cp:lastModifiedBy>
  <cp:revision>120</cp:revision>
  <dcterms:created xsi:type="dcterms:W3CDTF">2011-07-14T19:00:30Z</dcterms:created>
  <dcterms:modified xsi:type="dcterms:W3CDTF">2013-10-14T13:30:10Z</dcterms:modified>
</cp:coreProperties>
</file>